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5" r:id="rId4"/>
    <p:sldId id="277" r:id="rId5"/>
    <p:sldId id="414" r:id="rId6"/>
    <p:sldId id="299" r:id="rId7"/>
    <p:sldId id="296" r:id="rId8"/>
    <p:sldId id="29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297" r:id="rId24"/>
    <p:sldId id="384" r:id="rId25"/>
    <p:sldId id="385" r:id="rId26"/>
    <p:sldId id="386" r:id="rId27"/>
    <p:sldId id="389" r:id="rId28"/>
    <p:sldId id="399" r:id="rId29"/>
    <p:sldId id="388" r:id="rId30"/>
    <p:sldId id="391" r:id="rId31"/>
    <p:sldId id="392" r:id="rId32"/>
    <p:sldId id="394" r:id="rId33"/>
    <p:sldId id="390" r:id="rId34"/>
    <p:sldId id="393" r:id="rId35"/>
    <p:sldId id="395" r:id="rId36"/>
    <p:sldId id="406" r:id="rId37"/>
    <p:sldId id="396" r:id="rId38"/>
    <p:sldId id="398" r:id="rId39"/>
    <p:sldId id="407" r:id="rId40"/>
    <p:sldId id="397" r:id="rId41"/>
    <p:sldId id="404" r:id="rId42"/>
    <p:sldId id="285" r:id="rId43"/>
    <p:sldId id="403" r:id="rId44"/>
    <p:sldId id="402" r:id="rId45"/>
    <p:sldId id="286" r:id="rId46"/>
    <p:sldId id="412" r:id="rId47"/>
    <p:sldId id="405" r:id="rId48"/>
    <p:sldId id="413" r:id="rId49"/>
    <p:sldId id="284" r:id="rId50"/>
    <p:sldId id="411" r:id="rId51"/>
    <p:sldId id="410" r:id="rId52"/>
    <p:sldId id="273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bout tuples" id="{A1746D69-28F8-4B84-B637-B48A1D61FE89}">
          <p14:sldIdLst>
            <p14:sldId id="275"/>
            <p14:sldId id="277"/>
            <p14:sldId id="414"/>
          </p14:sldIdLst>
        </p14:section>
        <p14:section name="1. Dictionaries: basics" id="{463AAE56-8654-4FC7-A8B3-E5C12A31EC13}">
          <p14:sldIdLst>
            <p14:sldId id="299"/>
            <p14:sldId id="296"/>
            <p14:sldId id="298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2. Dictionaries: thinking objects" id="{7A721FEF-E9DE-43F5-90A4-0BD5570F6F94}">
          <p14:sldIdLst>
            <p14:sldId id="381"/>
            <p14:sldId id="297"/>
            <p14:sldId id="384"/>
          </p14:sldIdLst>
        </p14:section>
        <p14:section name="3.a. OOP Demo" id="{29EB7C2A-B8E2-4263-BF6F-432CEABF3D8D}">
          <p14:sldIdLst>
            <p14:sldId id="385"/>
            <p14:sldId id="386"/>
            <p14:sldId id="389"/>
            <p14:sldId id="399"/>
            <p14:sldId id="388"/>
            <p14:sldId id="391"/>
            <p14:sldId id="392"/>
            <p14:sldId id="394"/>
            <p14:sldId id="390"/>
            <p14:sldId id="393"/>
            <p14:sldId id="395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3.b. OOP conclusion" id="{8113068B-25E4-4600-8D68-192F37763DDA}">
          <p14:sldIdLst>
            <p14:sldId id="285"/>
            <p14:sldId id="403"/>
            <p14:sldId id="402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Activity 1" id="{E181EDC5-D57B-4AE6-B456-4D210AA080AD}">
          <p14:sldIdLst>
            <p14:sldId id="410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AA4CDC7-B315-44A7-9464-0CB2F878F390}"/>
    <pc:docChg chg="modSld sldOrd modSection">
      <pc:chgData name="Matthieu De Mari" userId="dfb708c9-d8dc-439f-9a3b-c772bf4a311c" providerId="ADAL" clId="{1AA4CDC7-B315-44A7-9464-0CB2F878F390}" dt="2023-08-14T09:36:43.734" v="5"/>
      <pc:docMkLst>
        <pc:docMk/>
      </pc:docMkLst>
      <pc:sldChg chg="ord">
        <pc:chgData name="Matthieu De Mari" userId="dfb708c9-d8dc-439f-9a3b-c772bf4a311c" providerId="ADAL" clId="{1AA4CDC7-B315-44A7-9464-0CB2F878F390}" dt="2023-08-14T09:36:39.821" v="3"/>
        <pc:sldMkLst>
          <pc:docMk/>
          <pc:sldMk cId="2355647265" sldId="284"/>
        </pc:sldMkLst>
      </pc:sldChg>
      <pc:sldChg chg="modSp mod">
        <pc:chgData name="Matthieu De Mari" userId="dfb708c9-d8dc-439f-9a3b-c772bf4a311c" providerId="ADAL" clId="{1AA4CDC7-B315-44A7-9464-0CB2F878F390}" dt="2023-08-14T09:36:07.678" v="1" actId="20577"/>
        <pc:sldMkLst>
          <pc:docMk/>
          <pc:sldMk cId="1709695177" sldId="377"/>
        </pc:sldMkLst>
        <pc:spChg chg="mod">
          <ac:chgData name="Matthieu De Mari" userId="dfb708c9-d8dc-439f-9a3b-c772bf4a311c" providerId="ADAL" clId="{1AA4CDC7-B315-44A7-9464-0CB2F878F390}" dt="2023-08-14T09:36:07.678" v="1" actId="20577"/>
          <ac:spMkLst>
            <pc:docMk/>
            <pc:sldMk cId="1709695177" sldId="377"/>
            <ac:spMk id="3" creationId="{C00EDC5B-E4EB-4A27-98BD-E6D9148F52C4}"/>
          </ac:spMkLst>
        </pc:spChg>
      </pc:sldChg>
      <pc:sldChg chg="ord">
        <pc:chgData name="Matthieu De Mari" userId="dfb708c9-d8dc-439f-9a3b-c772bf4a311c" providerId="ADAL" clId="{1AA4CDC7-B315-44A7-9464-0CB2F878F390}" dt="2023-08-14T09:36:43.734" v="5"/>
        <pc:sldMkLst>
          <pc:docMk/>
          <pc:sldMk cId="1142054979" sldId="410"/>
        </pc:sldMkLst>
      </pc:sldChg>
      <pc:sldChg chg="ord">
        <pc:chgData name="Matthieu De Mari" userId="dfb708c9-d8dc-439f-9a3b-c772bf4a311c" providerId="ADAL" clId="{1AA4CDC7-B315-44A7-9464-0CB2F878F390}" dt="2023-08-14T09:36:39.821" v="3"/>
        <pc:sldMkLst>
          <pc:docMk/>
          <pc:sldMk cId="2015225676" sldId="411"/>
        </pc:sldMkLst>
      </pc:sldChg>
    </pc:docChg>
  </pc:docChgLst>
  <pc:docChgLst>
    <pc:chgData name="Matthieu De Mari" userId="dfb708c9-d8dc-439f-9a3b-c772bf4a311c" providerId="ADAL" clId="{56521BA6-5D72-43DC-BA88-F9E77C72E9D8}"/>
    <pc:docChg chg="mod modSld">
      <pc:chgData name="Matthieu De Mari" userId="dfb708c9-d8dc-439f-9a3b-c772bf4a311c" providerId="ADAL" clId="{56521BA6-5D72-43DC-BA88-F9E77C72E9D8}" dt="2023-07-25T04:40:45.580" v="38" actId="20577"/>
      <pc:docMkLst>
        <pc:docMk/>
      </pc:docMkLst>
      <pc:sldChg chg="modSp mod">
        <pc:chgData name="Matthieu De Mari" userId="dfb708c9-d8dc-439f-9a3b-c772bf4a311c" providerId="ADAL" clId="{56521BA6-5D72-43DC-BA88-F9E77C72E9D8}" dt="2023-07-25T02:54:18.258" v="26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6521BA6-5D72-43DC-BA88-F9E77C72E9D8}" dt="2023-07-25T02:54:18.258" v="26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56521BA6-5D72-43DC-BA88-F9E77C72E9D8}" dt="2023-07-25T02:54:23.771" v="34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56521BA6-5D72-43DC-BA88-F9E77C72E9D8}" dt="2023-07-25T02:54:23.771" v="34" actId="20577"/>
          <ac:spMkLst>
            <pc:docMk/>
            <pc:sldMk cId="2865792470" sldId="257"/>
            <ac:spMk id="2" creationId="{F15BC776-F489-4F89-B9D1-64DFC920472A}"/>
          </ac:spMkLst>
        </pc:spChg>
      </pc:sldChg>
      <pc:sldChg chg="modSp mod">
        <pc:chgData name="Matthieu De Mari" userId="dfb708c9-d8dc-439f-9a3b-c772bf4a311c" providerId="ADAL" clId="{56521BA6-5D72-43DC-BA88-F9E77C72E9D8}" dt="2023-07-25T04:40:45.580" v="38" actId="20577"/>
        <pc:sldMkLst>
          <pc:docMk/>
          <pc:sldMk cId="2627067342" sldId="402"/>
        </pc:sldMkLst>
        <pc:spChg chg="mod">
          <ac:chgData name="Matthieu De Mari" userId="dfb708c9-d8dc-439f-9a3b-c772bf4a311c" providerId="ADAL" clId="{56521BA6-5D72-43DC-BA88-F9E77C72E9D8}" dt="2023-07-25T04:40:45.580" v="38" actId="20577"/>
          <ac:spMkLst>
            <pc:docMk/>
            <pc:sldMk cId="2627067342" sldId="402"/>
            <ac:spMk id="4" creationId="{4F1EF42A-497E-4117-B089-A369C93E96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W6S1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  <a:p>
            <a:endParaRPr lang="en-US" dirty="0"/>
          </a:p>
          <a:p>
            <a:r>
              <a:rPr lang="en-US" dirty="0"/>
              <a:t>As with lists, we can also remove an element from the dictionary with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  <a:p>
            <a:endParaRPr lang="en-US" dirty="0"/>
          </a:p>
          <a:p>
            <a:r>
              <a:rPr lang="en-US" dirty="0"/>
              <a:t>Dictionaries can be defined as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combine lists.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C837-9B51-4225-9C00-DEB8D94AA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35487" r="21603" b="42154"/>
          <a:stretch/>
        </p:blipFill>
        <p:spPr>
          <a:xfrm>
            <a:off x="6172202" y="1960806"/>
            <a:ext cx="5964435" cy="19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82C4-CF8F-4905-9F64-0AEF49FD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7538" r="21667" b="43179"/>
          <a:stretch/>
        </p:blipFill>
        <p:spPr>
          <a:xfrm>
            <a:off x="6186024" y="4251566"/>
            <a:ext cx="5978257" cy="1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F6D-8E63-405A-BE4A-D214BD96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37481-70C9-4C71-A072-973F683EF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332" r="29615" b="54205"/>
          <a:stretch/>
        </p:blipFill>
        <p:spPr>
          <a:xfrm>
            <a:off x="6260123" y="4118708"/>
            <a:ext cx="5538151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EE88-BE7D-4F3B-8187-FD31821C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88A5B-E2B1-4280-8CB4-A9A71940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6974" r="29359" b="36821"/>
          <a:stretch/>
        </p:blipFill>
        <p:spPr>
          <a:xfrm>
            <a:off x="6385540" y="4171825"/>
            <a:ext cx="5474711" cy="2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BBA1-E592-437C-89BB-E31126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64256" r="29615" b="19070"/>
          <a:stretch/>
        </p:blipFill>
        <p:spPr>
          <a:xfrm>
            <a:off x="6267937" y="4079630"/>
            <a:ext cx="5529477" cy="21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447692" y="4071815"/>
            <a:ext cx="574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zip, enumerate, etc.).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  <a:p>
            <a:endParaRPr lang="en-US" dirty="0"/>
          </a:p>
          <a:p>
            <a:r>
              <a:rPr lang="en-US" b="1" dirty="0" err="1"/>
              <a:t>Unmutables</a:t>
            </a:r>
            <a:r>
              <a:rPr lang="en-US" b="1" dirty="0"/>
              <a:t> types: </a:t>
            </a:r>
            <a:r>
              <a:rPr lang="en-US" dirty="0" err="1"/>
              <a:t>ints</a:t>
            </a:r>
            <a:r>
              <a:rPr lang="en-US" dirty="0"/>
              <a:t>, floats, strings, tuples, sets, etc.</a:t>
            </a:r>
          </a:p>
          <a:p>
            <a:r>
              <a:rPr lang="en-US" b="1" dirty="0"/>
              <a:t>Mutable types: </a:t>
            </a:r>
            <a:r>
              <a:rPr lang="en-US" dirty="0"/>
              <a:t>lists, etc.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</a:t>
            </a:r>
            <a:r>
              <a:rPr lang="en-US"/>
              <a:t>, Session1 – W6S1)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448954" y="3430952"/>
            <a:ext cx="11294092" cy="28604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#12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6943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#12: Get comfortable with dictionaries.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#13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3817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#13: Everything is an object.</a:t>
            </a:r>
          </a:p>
          <a:p>
            <a:pPr marL="0" indent="0">
              <a:buNone/>
            </a:pPr>
            <a:r>
              <a:rPr lang="en-US" sz="2400" dirty="0"/>
              <a:t>Everything in the world can be described, to some extent, using a dictionary with several attributes.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EVERYTHING.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school of thought/paradigm is commonly referred to as </a:t>
            </a:r>
            <a:r>
              <a:rPr lang="en-US" sz="2400" b="1" dirty="0"/>
              <a:t>object-oriented programming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</p:txBody>
      </p:sp>
    </p:spTree>
    <p:extLst>
      <p:ext uri="{BB962C8B-B14F-4D97-AF65-F5344CB8AC3E}">
        <p14:creationId xmlns:p14="http://schemas.microsoft.com/office/powerpoint/2010/main" val="59414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which are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This paradigm is a game-changer, but we will merely cover the basic concepts during this Summer School.</a:t>
            </a:r>
          </a:p>
          <a:p>
            <a:endParaRPr lang="en-US" dirty="0"/>
          </a:p>
          <a:p>
            <a:r>
              <a:rPr lang="en-US" dirty="0"/>
              <a:t>Here, I propose an introduction to OOP, as </a:t>
            </a:r>
            <a:r>
              <a:rPr lang="en-US" b="1" dirty="0"/>
              <a:t>“Object Oriented Thinking”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64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/>
              <a:t>Time to discuss about</a:t>
            </a:r>
            <a:br>
              <a:rPr lang="en-US" sz="6000" dirty="0"/>
            </a:br>
            <a:r>
              <a:rPr lang="en-US" sz="6000" dirty="0"/>
              <a:t>these “guys”.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the OOP paradigm, </a:t>
            </a:r>
            <a:r>
              <a:rPr lang="en-US" dirty="0" err="1"/>
              <a:t>Pokemons</a:t>
            </a:r>
            <a:r>
              <a:rPr lang="en-US" dirty="0"/>
              <a:t> can be viewed and described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they could be described, by using a dictionary with several entries, one for each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</p:txBody>
      </p:sp>
    </p:spTree>
    <p:extLst>
      <p:ext uri="{BB962C8B-B14F-4D97-AF65-F5344CB8AC3E}">
        <p14:creationId xmlns:p14="http://schemas.microsoft.com/office/powerpoint/2010/main" val="4150154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DF6ED-73D4-44D7-9C39-15BC50D1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5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/>
              <a:lstStyle/>
              <a:p>
                <a:r>
                  <a:rPr lang="en-US" dirty="0"/>
                  <a:t>When pokemon1 attacks pokemon2, it inflicts damage to pokemon2, which is calculated as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Pokemon</a:t>
            </a:r>
            <a:r>
              <a:rPr lang="en-US" dirty="0"/>
              <a:t> is a game with a gameplay that goes far deeper than just this basic “attack” gameplay mechanic.</a:t>
            </a:r>
          </a:p>
          <a:p>
            <a:endParaRPr lang="en-GB" dirty="0"/>
          </a:p>
          <a:p>
            <a:r>
              <a:rPr lang="en-GB" dirty="0"/>
              <a:t>However, I believe that this example helped visualize how OOP can help improve the structure of your code!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16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64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Object Oriented Programming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(OOP) is a programming paradigm that relies on the concept of objects.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OOP, everything can be described as an object.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have seen here how it could be done using a dictionary. In practice however,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OOP goes far deeper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gives the possibility to create: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types of variables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so that you can represent any object you want.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methods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i.e. functions that will only apply to these custom objects.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EF42A-497E-4117-B089-A369C93E96E8}"/>
              </a:ext>
            </a:extLst>
          </p:cNvPr>
          <p:cNvSpPr txBox="1"/>
          <p:nvPr/>
        </p:nvSpPr>
        <p:spPr>
          <a:xfrm rot="20333736">
            <a:off x="717719" y="2876902"/>
            <a:ext cx="972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TO BE COVERED IN</a:t>
            </a:r>
          </a:p>
          <a:p>
            <a:pPr algn="ctr"/>
            <a:r>
              <a:rPr lang="en-US" sz="6000">
                <a:solidFill>
                  <a:srgbClr val="002060"/>
                </a:solidFill>
              </a:rPr>
              <a:t>W6S2 AND W6S3!</a:t>
            </a:r>
            <a:endParaRPr lang="en-GB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2574-1AD0-42D3-AC16-292BBA7FD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8276C-F878-4D41-A2DA-F039B332C2DA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3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18C1B-8063-47E0-BE7F-2AFBE16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this later!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C207B-866C-4379-B2BC-3B6A35A50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5167</TotalTime>
  <Words>2672</Words>
  <Application>Microsoft Office PowerPoint</Application>
  <PresentationFormat>Widescreen</PresentationFormat>
  <Paragraphs>247</Paragraphs>
  <Slides>52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ILP 2023 – W6S1 Dictionaries and Object-oriented thinking</vt:lpstr>
      <vt:lpstr>Outline (Week6, Session1 – W6S1)</vt:lpstr>
      <vt:lpstr>The tuple type</vt:lpstr>
      <vt:lpstr>The tuple type</vt:lpstr>
      <vt:lpstr>The tuple type</vt:lpstr>
      <vt:lpstr>The dict type</vt:lpstr>
      <vt:lpstr>The dict type</vt:lpstr>
      <vt:lpstr>The dict type</vt:lpstr>
      <vt:lpstr>The dict type</vt:lpstr>
      <vt:lpstr>Adding, updating and removing elements</vt:lpstr>
      <vt:lpstr>Adding, updating and removing elements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The get() method</vt:lpstr>
      <vt:lpstr>A note on keys</vt:lpstr>
      <vt:lpstr>A note on keys</vt:lpstr>
      <vt:lpstr>Matt’s Great advice #12</vt:lpstr>
      <vt:lpstr>Matt’s Great advice #13</vt:lpstr>
      <vt:lpstr>Object oriented programming and thinking</vt:lpstr>
      <vt:lpstr>Object oriented programming and thinking</vt:lpstr>
      <vt:lpstr>I believe this calls for a demo…</vt:lpstr>
      <vt:lpstr>I believe this calls for a demo…</vt:lpstr>
      <vt:lpstr>PowerPoint Presentation</vt:lpstr>
      <vt:lpstr>PowerPoint Presentation</vt:lpstr>
      <vt:lpstr>Pokemons as programming objects</vt:lpstr>
      <vt:lpstr>Pokemons as programming objects</vt:lpstr>
      <vt:lpstr>PowerPoint Presentation</vt:lpstr>
      <vt:lpstr>Pokemons types tables</vt:lpstr>
      <vt:lpstr>Pokemons types tables</vt:lpstr>
      <vt:lpstr>Pokemons types tables</vt:lpstr>
      <vt:lpstr>PowerPoint Presentation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About OOP</vt:lpstr>
      <vt:lpstr>About OOP</vt:lpstr>
      <vt:lpstr>About OOP</vt:lpstr>
      <vt:lpstr>Activity 3 - Hero stats</vt:lpstr>
      <vt:lpstr>Activity 3 - Hero stats</vt:lpstr>
      <vt:lpstr>Activity 4 - Equipping a weapon</vt:lpstr>
      <vt:lpstr>Activity 4 - Equipping a weapon</vt:lpstr>
      <vt:lpstr>Activity 2 - 1337 speak translators v2</vt:lpstr>
      <vt:lpstr>Activity 2 - 1337 speak translators v2</vt:lpstr>
      <vt:lpstr>Activity 1 - Find the missing card v2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843</cp:revision>
  <dcterms:created xsi:type="dcterms:W3CDTF">2020-05-19T08:08:47Z</dcterms:created>
  <dcterms:modified xsi:type="dcterms:W3CDTF">2023-08-14T09:36:45Z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2023-07-25T02:53:58Z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944a4496-645d-497a-a17d-ba24b474705d</vt:lpwstr>
  </property>
  <property fmtid="{D5CDD505-2E9C-101B-9397-08002B2CF9AE}" pid="8" name="MSIP_Label_be298231-ee28-4c9e-9ffa-238d0040efda_ContentBits">
    <vt:lpwstr>0</vt:lpwstr>
  </property>
</Properties>
</file>